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roxima Nova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bold.fntdata"/><Relationship Id="rId10" Type="http://schemas.openxmlformats.org/officeDocument/2006/relationships/slide" Target="slides/slide5.xml"/><Relationship Id="rId32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35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34" Type="http://schemas.openxmlformats.org/officeDocument/2006/relationships/font" Target="fonts/ProximaNova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e2a54d83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e2a54d83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e2a54d83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e2a54d83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e2a54d83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e2a54d83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e2a54d83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e2a54d83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e2a54d83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e2a54d83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e2a54d838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e2a54d838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e5bf0987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e5bf0987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e2a54d83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ee2a54d83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e2a54d83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e2a54d83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e2a54d83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e2a54d83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a1b4e58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a1b4e58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e2a54d83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e2a54d83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e2a54d83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e2a54d83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e2a54d83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ee2a54d83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e5bf098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e5bf098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7483185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7483185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5a1b4e583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5a1b4e58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5a1b4e583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5a1b4e583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3fa8560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83fa8560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5a1b4e5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5a1b4e5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626d24d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626d24d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a1b4e58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a1b4e58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e2a54d83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e2a54d83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e2a54d83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e2a54d83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e2a54d83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e2a54d83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7818" l="15544" r="15948" t="36940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Métodos de selección de variables, penalidades y reducción de dimensiones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520800"/>
            <a:ext cx="2454000" cy="30480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Selección de variables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Se eligen sólo algunas variables independientes del dataset para ser parte del modelo y se descarta el resto: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+Best subset selection.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+Stepwise selection (forward/backward).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22"/>
          <p:cNvSpPr txBox="1"/>
          <p:nvPr>
            <p:ph idx="2" type="body"/>
          </p:nvPr>
        </p:nvSpPr>
        <p:spPr>
          <a:xfrm>
            <a:off x="3085267" y="1520800"/>
            <a:ext cx="2454000" cy="30480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Penalización/regularización de coeficientes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Se introduce un término de penalización a la inclusión de más variables al modelo que reduce los coeficientes o incluso los lleva a cero: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+Ridge.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+Lasso.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" name="Google Shape;116;p22"/>
          <p:cNvSpPr txBox="1"/>
          <p:nvPr>
            <p:ph idx="2" type="body"/>
          </p:nvPr>
        </p:nvSpPr>
        <p:spPr>
          <a:xfrm>
            <a:off x="5858842" y="1520800"/>
            <a:ext cx="2454000" cy="30480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Reducción de dimensiones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Se transforma a los predictores originales y se los combina reduciendo dimensiones: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+PCA (principal component analysis).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III.Subset selection.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III.I.Best subset.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subset: entrenar todas las combinaciones posibles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best subset, primero entrenamos todos los modelos de una variable y elegimos el de menor R</a:t>
            </a:r>
            <a:r>
              <a:rPr baseline="30000" lang="en-GB"/>
              <a:t>2</a:t>
            </a:r>
            <a:r>
              <a:rPr lang="en-GB"/>
              <a:t>. Luego, entrenamos todos los modelos de dos variables y elegimos el de menor R</a:t>
            </a:r>
            <a:r>
              <a:rPr baseline="30000" lang="en-GB"/>
              <a:t>2</a:t>
            </a:r>
            <a:r>
              <a:rPr lang="en-GB"/>
              <a:t>. Así, hasta llegar al máximo número de variables posibles.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Llegamos entonces a tener el mejor modelo de una variable, el mejor modelo de dos variables, de tres, de p variables. Entre ellos, seleccionamos el mejor modelo posible con una medida como R</a:t>
            </a:r>
            <a:r>
              <a:rPr baseline="30000" lang="en-GB"/>
              <a:t>2</a:t>
            </a:r>
            <a:r>
              <a:rPr lang="en-GB"/>
              <a:t> ajustado.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Es un método </a:t>
            </a:r>
            <a:r>
              <a:rPr lang="en-GB">
                <a:highlight>
                  <a:schemeClr val="lt2"/>
                </a:highlight>
              </a:rPr>
              <a:t>computacionalmente costoso</a:t>
            </a:r>
            <a:r>
              <a:rPr lang="en-GB"/>
              <a:t>: si p=10, hay que entrenar 1.024 modelos; si p=20, hay que entrenar 1.048.576 modelos.</a:t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 rotWithShape="1">
          <a:blip r:embed="rId3">
            <a:alphaModFix/>
          </a:blip>
          <a:srcRect b="13330" l="29960" r="33749" t="71680"/>
          <a:stretch/>
        </p:blipFill>
        <p:spPr>
          <a:xfrm>
            <a:off x="4632451" y="1152476"/>
            <a:ext cx="4199852" cy="193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451" y="3090475"/>
            <a:ext cx="4009076" cy="1698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III.II.Stepwise (forward y backward).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Forward: desde cero a todas las variables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3999900" cy="1701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En forward stepwise, </a:t>
            </a:r>
            <a:r>
              <a:rPr lang="en-GB">
                <a:highlight>
                  <a:schemeClr val="lt2"/>
                </a:highlight>
              </a:rPr>
              <a:t>empezamos con cero variables</a:t>
            </a:r>
            <a:r>
              <a:rPr lang="en-GB"/>
              <a:t>. Entrenamos todos los modelos de una variable y elegimos al mejor. Entonces entrenamos todos los modelos que le suman una variable. Así hasta completar p variables. Luego elegimos el modelo con mejor R</a:t>
            </a:r>
            <a:r>
              <a:rPr baseline="30000" lang="en-GB"/>
              <a:t>2</a:t>
            </a:r>
            <a:r>
              <a:rPr lang="en-GB"/>
              <a:t> ajustado.</a:t>
            </a: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 rotWithShape="1">
          <a:blip r:embed="rId3">
            <a:alphaModFix/>
          </a:blip>
          <a:srcRect b="12380" l="0" r="0" t="16752"/>
          <a:stretch/>
        </p:blipFill>
        <p:spPr>
          <a:xfrm>
            <a:off x="4960789" y="1152475"/>
            <a:ext cx="3615686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 rotWithShape="1">
          <a:blip r:embed="rId4">
            <a:alphaModFix/>
          </a:blip>
          <a:srcRect b="18450" l="29529" r="33860" t="66553"/>
          <a:stretch/>
        </p:blipFill>
        <p:spPr>
          <a:xfrm>
            <a:off x="311700" y="2988525"/>
            <a:ext cx="3969027" cy="181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Pam, son parecidos pero no son lo mismo!</a:t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 rotWithShape="1">
          <a:blip r:embed="rId3">
            <a:alphaModFix/>
          </a:blip>
          <a:srcRect b="22361" l="29893" r="34591" t="62649"/>
          <a:stretch/>
        </p:blipFill>
        <p:spPr>
          <a:xfrm>
            <a:off x="311700" y="1627325"/>
            <a:ext cx="4877750" cy="2299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8"/>
          <p:cNvPicPr preferRelativeResize="0"/>
          <p:nvPr/>
        </p:nvPicPr>
        <p:blipFill rotWithShape="1">
          <a:blip r:embed="rId4">
            <a:alphaModFix/>
          </a:blip>
          <a:srcRect b="0" l="0" r="0" t="44757"/>
          <a:stretch/>
        </p:blipFill>
        <p:spPr>
          <a:xfrm>
            <a:off x="5189450" y="1721950"/>
            <a:ext cx="3820975" cy="2110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 rot="-1386614">
            <a:off x="6813576" y="3404493"/>
            <a:ext cx="485349" cy="2080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NOT!</a:t>
            </a:r>
            <a:endParaRPr b="1" sz="1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Backward: desde todas las variables a cero</a:t>
            </a:r>
            <a:endParaRPr/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311700" y="1152475"/>
            <a:ext cx="3999900" cy="1694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En backward stepwise, el camino es el inverso: </a:t>
            </a:r>
            <a:r>
              <a:rPr lang="en-GB">
                <a:highlight>
                  <a:schemeClr val="lt2"/>
                </a:highlight>
              </a:rPr>
              <a:t>empezamos con un modelo con todas las variables</a:t>
            </a:r>
            <a:r>
              <a:rPr lang="en-GB"/>
              <a:t> y vamos entrenando entre los que le sacan una variable. Así hasta llegar a un modelo de una sola variable. Y luego elegimos el que tiene el menor R2 ajustado.</a:t>
            </a:r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0" cy="3563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9"/>
          <p:cNvPicPr preferRelativeResize="0"/>
          <p:nvPr/>
        </p:nvPicPr>
        <p:blipFill rotWithShape="1">
          <a:blip r:embed="rId4">
            <a:alphaModFix/>
          </a:blip>
          <a:srcRect b="14900" l="29803" r="34079" t="70469"/>
          <a:stretch/>
        </p:blipFill>
        <p:spPr>
          <a:xfrm>
            <a:off x="311700" y="2981925"/>
            <a:ext cx="3999899" cy="181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IV.Shrinkage (regularización).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IV.I.Ridge.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 rot="10800000">
            <a:off x="6121925" y="1017725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Introduce penalidad que acerca a los coeficientes a cero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regresión Ridge (aunque también se puede usar para otros tipos de modelos) minimiza los coeficientes de las variables incorporando a la ecuación un </a:t>
            </a:r>
            <a:r>
              <a:rPr lang="en-GB">
                <a:highlight>
                  <a:schemeClr val="lt2"/>
                </a:highlight>
              </a:rPr>
              <a:t>término de penalidad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Esta penalidad está regulada por el </a:t>
            </a:r>
            <a:r>
              <a:rPr lang="en-GB">
                <a:highlight>
                  <a:schemeClr val="lt2"/>
                </a:highlight>
              </a:rPr>
              <a:t>parámetro λ (lambda)</a:t>
            </a:r>
            <a:r>
              <a:rPr lang="en-GB"/>
              <a:t>. Cuando crece λ (nos movemos hacia la derecha en el gráfico), la penalidad es mayor y los coeficientes se acercan a cero.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El nivel óptimo de λ puede elegirse con cross-validation. Como su impacto depende de la escala de las variables, es recomendable normalizarlas a una sola escala antes de aplicar  Ridge.</a:t>
            </a:r>
            <a:endParaRPr/>
          </a:p>
        </p:txBody>
      </p:sp>
      <p:pic>
        <p:nvPicPr>
          <p:cNvPr id="180" name="Google Shape;180;p32"/>
          <p:cNvPicPr preferRelativeResize="0"/>
          <p:nvPr/>
        </p:nvPicPr>
        <p:blipFill rotWithShape="1">
          <a:blip r:embed="rId3">
            <a:alphaModFix/>
          </a:blip>
          <a:srcRect b="18709" l="32715" r="35423" t="76258"/>
          <a:stretch/>
        </p:blipFill>
        <p:spPr>
          <a:xfrm>
            <a:off x="4832399" y="1152472"/>
            <a:ext cx="3999899" cy="705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2"/>
          <p:cNvPicPr preferRelativeResize="0"/>
          <p:nvPr/>
        </p:nvPicPr>
        <p:blipFill rotWithShape="1">
          <a:blip r:embed="rId4">
            <a:alphaModFix/>
          </a:blip>
          <a:srcRect b="20051" l="29952" r="52133" t="66587"/>
          <a:stretch/>
        </p:blipFill>
        <p:spPr>
          <a:xfrm>
            <a:off x="5286869" y="1993119"/>
            <a:ext cx="3090965" cy="257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IV.II.Lasso.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Introduce penalidad que reduce coeficientes e iguala algunos a cero</a:t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311700" y="1520800"/>
            <a:ext cx="39999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 bien Ridge acerca coeficientes a cero, no iguala a ninguno a cero. Lo que es igual a decir que mantiene a todas las variables en el modelo. Esto no es un problema para la precisión del modelo, pero sí para su </a:t>
            </a:r>
            <a:r>
              <a:rPr lang="en-GB">
                <a:highlight>
                  <a:schemeClr val="lt2"/>
                </a:highlight>
              </a:rPr>
              <a:t>interpretabilidad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Lasso resuelve este problema </a:t>
            </a:r>
            <a:r>
              <a:rPr lang="en-GB">
                <a:highlight>
                  <a:schemeClr val="lt2"/>
                </a:highlight>
              </a:rPr>
              <a:t>forzando algunos coeficientes a cero</a:t>
            </a:r>
            <a:r>
              <a:rPr lang="en-GB"/>
              <a:t> cuando λ es suficientemente grande. En el gráfico, cuando aumentamos λ moviéndonos hacia la derecha, ingreso es la variable que primero se elimina del modelo y rating es la última.</a:t>
            </a:r>
            <a:endParaRPr/>
          </a:p>
        </p:txBody>
      </p:sp>
      <p:pic>
        <p:nvPicPr>
          <p:cNvPr id="193" name="Google Shape;193;p34"/>
          <p:cNvPicPr preferRelativeResize="0"/>
          <p:nvPr/>
        </p:nvPicPr>
        <p:blipFill rotWithShape="1">
          <a:blip r:embed="rId3">
            <a:alphaModFix/>
          </a:blip>
          <a:srcRect b="24671" l="30737" r="35495" t="71160"/>
          <a:stretch/>
        </p:blipFill>
        <p:spPr>
          <a:xfrm>
            <a:off x="4680026" y="1520801"/>
            <a:ext cx="4152277" cy="5726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34"/>
          <p:cNvGrpSpPr/>
          <p:nvPr/>
        </p:nvGrpSpPr>
        <p:grpSpPr>
          <a:xfrm>
            <a:off x="4858289" y="2151426"/>
            <a:ext cx="3795737" cy="2417377"/>
            <a:chOff x="5296614" y="2151426"/>
            <a:chExt cx="3795737" cy="2417377"/>
          </a:xfrm>
        </p:grpSpPr>
        <p:pic>
          <p:nvPicPr>
            <p:cNvPr id="195" name="Google Shape;195;p34"/>
            <p:cNvPicPr preferRelativeResize="0"/>
            <p:nvPr/>
          </p:nvPicPr>
          <p:blipFill rotWithShape="1">
            <a:blip r:embed="rId4">
              <a:alphaModFix/>
            </a:blip>
            <a:srcRect b="14272" l="30356" r="52356" t="72913"/>
            <a:stretch/>
          </p:blipFill>
          <p:spPr>
            <a:xfrm>
              <a:off x="5296614" y="2151426"/>
              <a:ext cx="2919075" cy="24173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Google Shape;196;p34"/>
            <p:cNvPicPr preferRelativeResize="0"/>
            <p:nvPr/>
          </p:nvPicPr>
          <p:blipFill rotWithShape="1">
            <a:blip r:embed="rId5">
              <a:alphaModFix/>
            </a:blip>
            <a:srcRect b="25930" l="50598" r="44510" t="71001"/>
            <a:stretch/>
          </p:blipFill>
          <p:spPr>
            <a:xfrm>
              <a:off x="8126300" y="3477675"/>
              <a:ext cx="966051" cy="6769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700" y="538163"/>
            <a:ext cx="5562600" cy="40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al break y luego al práctico con Tomi</a:t>
            </a:r>
            <a:endParaRPr/>
          </a:p>
        </p:txBody>
      </p:sp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6"/>
          <p:cNvSpPr/>
          <p:nvPr/>
        </p:nvSpPr>
        <p:spPr>
          <a:xfrm rot="10800000">
            <a:off x="6075975" y="207145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6 de septiembre, es la última clase!</a:t>
            </a:r>
            <a:endParaRPr/>
          </a:p>
        </p:txBody>
      </p:sp>
      <p:sp>
        <p:nvSpPr>
          <p:cNvPr id="219" name="Google Shape;21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clase repaso.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P5b. Traer dudas y/o comentarios.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Bienvenida Euge!</a:t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-GB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Invitada: María Eugenia Irala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Data Scientist Engineer en Mercado Libre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Master in Management and Analytics, Universidad Torcuato Di Tella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Licenciada en Economía, Universidad Torcuato Di Tella</a:t>
            </a:r>
            <a:endParaRPr sz="18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525" y="1152475"/>
            <a:ext cx="2089776" cy="208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5: Subset selection,</a:t>
            </a:r>
            <a:r>
              <a:rPr lang="en-GB"/>
              <a:t> Lasso y Ridge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125" y="561975"/>
            <a:ext cx="7143750" cy="401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¿Por qué es necesario reducir l</a:t>
            </a:r>
            <a:r>
              <a:rPr lang="en-GB"/>
              <a:t>a cantidad de</a:t>
            </a:r>
            <a:r>
              <a:rPr lang="en-GB"/>
              <a:t> variables independientes?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Métodos de selección existentes y cuáles veremos en este módulo.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S</a:t>
            </a:r>
            <a:r>
              <a:rPr lang="en-GB"/>
              <a:t>ubset selection.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Best subset.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Stepwise (forward y backward).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Shrinkage (regularización).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Ridge.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Lasso.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I.¿Por qué es necesario reducir la cantidad de variables independientes?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Incluir todas las variables llevaría a overfitting y a menor interpretabilidad del modelo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520800"/>
            <a:ext cx="39999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Menos variables a veces es más precisión:</a:t>
            </a:r>
            <a:r>
              <a:rPr lang="en-GB"/>
              <a:t> si la cantidad de observaciones (n) no es mucho más grande que la cantidad de variables (p), una regresión múltiple normal es muy volátil, lo que genera </a:t>
            </a:r>
            <a:r>
              <a:rPr lang="en-GB">
                <a:highlight>
                  <a:schemeClr val="lt2"/>
                </a:highlight>
              </a:rPr>
              <a:t>overfitting</a:t>
            </a:r>
            <a:r>
              <a:rPr lang="en-GB"/>
              <a:t> y mala performance en testing set. Quitando variables o reduciendo coeficientes, reducimos variabilidad con poco aumento de sesgo.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Interpretabilidad:</a:t>
            </a:r>
            <a:r>
              <a:rPr lang="en-GB"/>
              <a:t> además, un modelo con menos variables es más fácil de interpretar y de analizar.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948" y="1345463"/>
            <a:ext cx="3779328" cy="339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II.Métodos de selección existentes y cuáles veremos en este módulo.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